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4" r:id="rId16"/>
    <p:sldId id="269" r:id="rId17"/>
    <p:sldId id="271" r:id="rId18"/>
    <p:sldId id="276" r:id="rId19"/>
    <p:sldId id="275" r:id="rId20"/>
    <p:sldId id="277" r:id="rId21"/>
    <p:sldId id="278" r:id="rId22"/>
    <p:sldId id="282" r:id="rId23"/>
    <p:sldId id="279" r:id="rId24"/>
    <p:sldId id="280" r:id="rId25"/>
    <p:sldId id="281" r:id="rId26"/>
    <p:sldId id="286" r:id="rId27"/>
    <p:sldId id="283" r:id="rId28"/>
    <p:sldId id="272" r:id="rId29"/>
    <p:sldId id="284" r:id="rId30"/>
    <p:sldId id="285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463" autoAdjust="0"/>
  </p:normalViewPr>
  <p:slideViewPr>
    <p:cSldViewPr>
      <p:cViewPr varScale="1">
        <p:scale>
          <a:sx n="62" d="100"/>
          <a:sy n="62" d="100"/>
        </p:scale>
        <p:origin x="-204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124CE-87AA-4367-894E-AC0C4242514E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6B0CD-69FB-4D31-B96A-9DF3904A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02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432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ручным вводом.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32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имеет различные формы представления интерфейса, соответствующие этапам сбора значений показателей, что обеспечивает удобство работы с информацией.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55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имеет различные формы представления интерфейса, соответствующие этапам сбора значений показателей, что обеспечивает удобство работы с информацией.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7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этапе  согласования предусмотрено внутриведомственное и внешнее согласование проектов реестровых записей, реализованное с применением  стандартной ролевой модели, используемой в государственной системе «Электронный бюджет».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912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Внутриведомственное согласование предусматривает согласование, утверждение и подписание усиленной квалифицированной электронной подписью реестровой записи.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0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Удобная система фильтрации документов позволяет быстро находить документы, которые нужно обработать, а также отследить процесс формирования реестра в целом.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833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Внешнее согласование предусматривает согласование проекта реестровой записи финансовым органом с применением автоматизированной проверки по заранее настроенным контролям. </a:t>
            </a:r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внешнего согласования формируется положительный или отрицательный протокол проверки. </a:t>
            </a:r>
          </a:p>
          <a:p>
            <a:r>
              <a:rPr lang="ru-RU" sz="1200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случае положительного решения  реестровой записи автоматически присваивается уникальный номер.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84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реестра происходит по результатам утверждения проектов реестровых записей.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90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Совокупность актуальных на момент времени записей образует реестр источников доходов.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239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Аналогично формируются и ведутся реестры источников доходов муниципальных образований и государственных внебюджетных фондов.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11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Реестры источников доходов формируются и ведутся на основе Перечня источников доходов. Таким образом, формирование Перечня является первым этапом процесса формирования Реестров источников доходов.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06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 решении обеспечивается формирование реестра источников доходов в разрезе групп источников доходов. В специальном интерфейсе в автоматизированном режиме на основании данных актуального реестра формируется консолидированная информация по каждой группе источников доходов.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82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Завершающим этапом является предоставление реестров источников доходов  в Минфин России.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Реестр источников доходов субъекта Российской Федерации, а также свод реестров источников доходов муниципальных образований и реестр источников доходов территориального государственного внебюджетного фонда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представляются финансовым органом субъекта Российской Федерации в Минфин России.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71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Реестры источников доходов муниципальных образований представляются в финансовый орган субъекта Российской Федерации в порядке, установленном высшим исполнительным органом государственной власти субъекта Российской Федерации.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Возможны два способа реализации данного требования в программном решении: муниципальные образования подключаются к региональной системе субъекта  Российской Федерации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муниципальные образования передают готовые реестры источников доходов для их консолидации.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5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Формирование и ведение Перечня источников доходов осуществляет Федеральное Казначейство в государственной системе «Электронный бюджет». Информация, включаемая в Перечень, формируется следующими организациями:</a:t>
            </a:r>
          </a:p>
          <a:p>
            <a:pPr lvl="0"/>
            <a:r>
              <a:rPr lang="ru-RU" i="1" dirty="0" smtClean="0"/>
              <a:t>главные администраторы доходов</a:t>
            </a:r>
          </a:p>
          <a:p>
            <a:pPr lvl="0"/>
            <a:r>
              <a:rPr lang="ru-RU" i="1" dirty="0" smtClean="0"/>
              <a:t>финансовые органы, а также </a:t>
            </a:r>
          </a:p>
          <a:p>
            <a:pPr lvl="0"/>
            <a:r>
              <a:rPr lang="ru-RU" i="1" dirty="0" smtClean="0"/>
              <a:t>территориальные внебюджетные фонды.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84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результатам формирования Перечня источников доходов наступает этап формирования Реестров источников доходов.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Постановлению Правительства Российской Федерации 868 от 31 августа 2016 года, реестры источников доходов бюджетов субъектов Российской Федерации и местных бюджетов формируются и ведутся в государственных (муниципальных) информационных системах управления государственными и муниципальными финансами соответственно.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3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первом этапе производится импорт Перечня источников доходов, сформированного в государственной  системе «Электронный бюджет». В результате импорта Перечня в государственных и муниципальных информационных системах формируются справочники, содержащие записи источников и групп источников доходов.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80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следующем этапе выполняется формирование проектов реестровых записей.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каждой записи источника доходов из Перечня создается проект реестровой записи, содержащий: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48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каждой записи источника доходов из Перечня создается проект реестровой записи, содержащий: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Идентификационный код и наименование источника  и группы  источника дохода;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Коды бюджетной классификации доходов;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Информацию о публично – правовом образовании, в доход которого зачисляются платежи, являющиеся источником доходов;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Информацию об организациях, осуществляющих полномочия главных администраторов бюджетных средств.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0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для каждой записи необходимо указать соответствующее этапу бюджетного процесса значение показателя по бюджетной классификации.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2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путем импорта данных из смежных информационных систем по соответствию кодов бюджетной классификации доходов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B0CD-69FB-4D31-B96A-9DF3904AF0D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0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НТП\Новое планирование\Доходы\ролик\Картинки\исходники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940"/>
            <a:ext cx="9143999" cy="51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" y="188640"/>
            <a:ext cx="907208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94928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Решение предназначено для финансовых органов субъектов Российской Федерации и муниципальных образований, главных администраторов доходов, а также государственных внебюджетных фондов.</a:t>
            </a:r>
          </a:p>
        </p:txBody>
      </p:sp>
    </p:spTree>
    <p:extLst>
      <p:ext uri="{BB962C8B-B14F-4D97-AF65-F5344CB8AC3E}">
        <p14:creationId xmlns:p14="http://schemas.microsoft.com/office/powerpoint/2010/main" val="20885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" y="116632"/>
            <a:ext cx="9127830" cy="58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180" y="6178201"/>
            <a:ext cx="8949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Функционал решения поддерживает следующие этапы формирования и ведения реестра источников доходов. </a:t>
            </a:r>
          </a:p>
        </p:txBody>
      </p:sp>
    </p:spTree>
    <p:extLst>
      <p:ext uri="{BB962C8B-B14F-4D97-AF65-F5344CB8AC3E}">
        <p14:creationId xmlns:p14="http://schemas.microsoft.com/office/powerpoint/2010/main" val="1888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" y="54323"/>
            <a:ext cx="89154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" y="1484784"/>
            <a:ext cx="908900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1467941"/>
            <a:ext cx="5472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На первом этапе производится импорт Перечня источников доходов, сформированного в государственной  системе «Электронный бюджет». В результате импорта Перечня в государственных и муниципальных информационных системах формируются справочники, содержащие записи источников и групп источников доходов.</a:t>
            </a:r>
          </a:p>
        </p:txBody>
      </p:sp>
    </p:spTree>
    <p:extLst>
      <p:ext uri="{BB962C8B-B14F-4D97-AF65-F5344CB8AC3E}">
        <p14:creationId xmlns:p14="http://schemas.microsoft.com/office/powerpoint/2010/main" val="27229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-1687"/>
            <a:ext cx="88249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1340767"/>
            <a:ext cx="9117343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94292" y="1439202"/>
            <a:ext cx="4752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>
                <a:solidFill>
                  <a:schemeClr val="accent1">
                    <a:lumMod val="75000"/>
                  </a:schemeClr>
                </a:solidFill>
              </a:rPr>
              <a:t>На следующем этапе выполняется формирование проектов реестровых записей.</a:t>
            </a:r>
          </a:p>
        </p:txBody>
      </p:sp>
    </p:spTree>
    <p:extLst>
      <p:ext uri="{BB962C8B-B14F-4D97-AF65-F5344CB8AC3E}">
        <p14:creationId xmlns:p14="http://schemas.microsoft.com/office/powerpoint/2010/main" val="618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-1687"/>
            <a:ext cx="88249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39510" cy="456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85667" y="1464725"/>
            <a:ext cx="47525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 smtClean="0">
                <a:solidFill>
                  <a:schemeClr val="accent1">
                    <a:lumMod val="75000"/>
                  </a:schemeClr>
                </a:solidFill>
              </a:rPr>
              <a:t>Карточка реестровой записи</a:t>
            </a:r>
            <a:endParaRPr lang="ru-RU" sz="1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-1687"/>
            <a:ext cx="88249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" y="1703087"/>
            <a:ext cx="9161202" cy="486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12389" y="1340768"/>
            <a:ext cx="32760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 smtClean="0">
                <a:solidFill>
                  <a:schemeClr val="accent1">
                    <a:lumMod val="75000"/>
                  </a:schemeClr>
                </a:solidFill>
              </a:rPr>
              <a:t>Карточка реестровой записи</a:t>
            </a:r>
            <a:endParaRPr lang="ru-RU" sz="1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" y="1556792"/>
            <a:ext cx="9052052" cy="507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-1687"/>
            <a:ext cx="88249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0072" y="1628800"/>
            <a:ext cx="38884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 smtClean="0">
                <a:solidFill>
                  <a:schemeClr val="accent1">
                    <a:lumMod val="75000"/>
                  </a:schemeClr>
                </a:solidFill>
              </a:rPr>
              <a:t>Импорт значений из смежных систем</a:t>
            </a:r>
            <a:endParaRPr lang="ru-RU" sz="1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8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-1687"/>
            <a:ext cx="88249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G:\НТП\Новое планирование\Доходы\ролик\Картинки\Для презентации\СКРИНЫ для презентации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2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3968" y="3140968"/>
            <a:ext cx="23042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 smtClean="0">
                <a:solidFill>
                  <a:schemeClr val="accent1">
                    <a:lumMod val="75000"/>
                  </a:schemeClr>
                </a:solidFill>
              </a:rPr>
              <a:t>Ручной ввод значений</a:t>
            </a:r>
            <a:endParaRPr lang="ru-RU" sz="15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-1687"/>
            <a:ext cx="88249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910865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90808" y="1268760"/>
            <a:ext cx="485319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Режимы построения интерфейса согласно этапам формирования реестра источников доходов</a:t>
            </a:r>
          </a:p>
        </p:txBody>
      </p:sp>
    </p:spTree>
    <p:extLst>
      <p:ext uri="{BB962C8B-B14F-4D97-AF65-F5344CB8AC3E}">
        <p14:creationId xmlns:p14="http://schemas.microsoft.com/office/powerpoint/2010/main" val="8464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" y="-1687"/>
            <a:ext cx="88249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3" y="1196752"/>
            <a:ext cx="9166673" cy="56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03311" y="12108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Режимы построения интерфейса согласно этапам формирования реестра источников доходов</a:t>
            </a:r>
          </a:p>
        </p:txBody>
      </p:sp>
    </p:spTree>
    <p:extLst>
      <p:ext uri="{BB962C8B-B14F-4D97-AF65-F5344CB8AC3E}">
        <p14:creationId xmlns:p14="http://schemas.microsoft.com/office/powerpoint/2010/main" val="3098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836"/>
            <a:ext cx="9108504" cy="469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7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5296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0" y="2638425"/>
            <a:ext cx="7894830" cy="201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589240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/>
              <a:t>На этапе  согласования предусмотрено внутриведомственное и внешнее согласование проектов реестровых записей, реализованное с применением  стандартной ролевой модели, используемой в государственной системе «Электронный бюджет».</a:t>
            </a:r>
          </a:p>
        </p:txBody>
      </p:sp>
    </p:spTree>
    <p:extLst>
      <p:ext uri="{BB962C8B-B14F-4D97-AF65-F5344CB8AC3E}">
        <p14:creationId xmlns:p14="http://schemas.microsoft.com/office/powerpoint/2010/main" val="15026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5296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0" y="1976438"/>
            <a:ext cx="8634870" cy="339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206" y="5949280"/>
            <a:ext cx="8707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Внутриведомственное согласование предусматривает согласование, утверждение и подписание усиленной квалифицированной электронной подписью реестровой записи.</a:t>
            </a:r>
          </a:p>
        </p:txBody>
      </p:sp>
    </p:spTree>
    <p:extLst>
      <p:ext uri="{BB962C8B-B14F-4D97-AF65-F5344CB8AC3E}">
        <p14:creationId xmlns:p14="http://schemas.microsoft.com/office/powerpoint/2010/main" val="24580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8995"/>
            <a:ext cx="4392488" cy="4433693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  <a:alpha val="99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85" y="1382281"/>
            <a:ext cx="3780787" cy="4489848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  <a:alpha val="99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5296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756" y="6074132"/>
            <a:ext cx="887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i="1" dirty="0"/>
              <a:t>Удобная система фильтрации документов позволяет быстро находить документы, которые нужно обработать, а также отследить процесс формирования реестра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31304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5296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5" y="2052762"/>
            <a:ext cx="8197343" cy="360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074" y="5733256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Внешнее согласование предусматривает согласование проекта реестровой записи финансовым органом с применением автоматизированной проверки по заранее настроенным контролям. В результате внешнего согласования формируется положительный или отрицательный протокол проверки. </a:t>
            </a:r>
          </a:p>
          <a:p>
            <a:pPr algn="just"/>
            <a:r>
              <a:rPr lang="ru-RU" sz="1400" i="1" dirty="0"/>
              <a:t>В случае положительного решения  реестровой записи автоматически присваивается уникальный номер. </a:t>
            </a:r>
          </a:p>
        </p:txBody>
      </p:sp>
    </p:spTree>
    <p:extLst>
      <p:ext uri="{BB962C8B-B14F-4D97-AF65-F5344CB8AC3E}">
        <p14:creationId xmlns:p14="http://schemas.microsoft.com/office/powerpoint/2010/main" val="35142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28800"/>
            <a:ext cx="9085560" cy="510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" y="76945"/>
            <a:ext cx="85407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7190" y="16314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Формирование реестра происходит по результатам утверждения проектов реестровых записей.</a:t>
            </a:r>
          </a:p>
        </p:txBody>
      </p:sp>
    </p:spTree>
    <p:extLst>
      <p:ext uri="{BB962C8B-B14F-4D97-AF65-F5344CB8AC3E}">
        <p14:creationId xmlns:p14="http://schemas.microsoft.com/office/powerpoint/2010/main" val="12127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0794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" y="76945"/>
            <a:ext cx="85407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189766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Совокупность актуальных на момент времени записей образует реестр источников доходов. </a:t>
            </a:r>
          </a:p>
        </p:txBody>
      </p:sp>
    </p:spTree>
    <p:extLst>
      <p:ext uri="{BB962C8B-B14F-4D97-AF65-F5344CB8AC3E}">
        <p14:creationId xmlns:p14="http://schemas.microsoft.com/office/powerpoint/2010/main" val="40155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1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" y="76945"/>
            <a:ext cx="85407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33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" y="76945"/>
            <a:ext cx="85407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" y="1650806"/>
            <a:ext cx="9073821" cy="444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G:\НТП\Новое планирование\Доходы\ролик\Картинки\СКРИНЫ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8508"/>
            <a:ext cx="6805344" cy="150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5517232"/>
            <a:ext cx="4815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В  решении обеспечивается формирование реестра источников доходов в разрезе групп источников доходов. </a:t>
            </a:r>
          </a:p>
        </p:txBody>
      </p:sp>
    </p:spTree>
    <p:extLst>
      <p:ext uri="{BB962C8B-B14F-4D97-AF65-F5344CB8AC3E}">
        <p14:creationId xmlns:p14="http://schemas.microsoft.com/office/powerpoint/2010/main" val="10549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" y="116632"/>
            <a:ext cx="84597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6335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1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" y="116632"/>
            <a:ext cx="84597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95619"/>
            <a:ext cx="8928991" cy="407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970" y="5500389"/>
            <a:ext cx="88895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Реестры источников доходов муниципальных образований представляются в финансовый орган субъекта Российской Федерации в порядке, установленном высшим исполнительным органом государственной власти субъекта Российской Федерации.</a:t>
            </a:r>
          </a:p>
          <a:p>
            <a:r>
              <a:rPr lang="ru-RU" sz="1400" i="1" dirty="0"/>
              <a:t>Возможны два </a:t>
            </a:r>
            <a:r>
              <a:rPr lang="ru-RU" sz="1400" i="1" dirty="0" smtClean="0"/>
              <a:t>варианта </a:t>
            </a:r>
            <a:r>
              <a:rPr lang="ru-RU" sz="1400" i="1" dirty="0"/>
              <a:t>реализации данного требования в программном решении: муниципальные образования подключаются к региональной системе субъекта  Российской Федерации или муниципальные образования передают готовые реестры источников доходов для их консолидации.</a:t>
            </a:r>
          </a:p>
        </p:txBody>
      </p:sp>
    </p:spTree>
    <p:extLst>
      <p:ext uri="{BB962C8B-B14F-4D97-AF65-F5344CB8AC3E}">
        <p14:creationId xmlns:p14="http://schemas.microsoft.com/office/powerpoint/2010/main" val="13197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905097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6700"/>
            <a:ext cx="7880498" cy="540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6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2492896"/>
            <a:ext cx="5878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 ЗА ВНИМАНИЕ!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5589240"/>
            <a:ext cx="2148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НПО «ИС «КРИСТА»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 год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3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881574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9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676196" cy="572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8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7" y="260648"/>
            <a:ext cx="8954987" cy="55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449" y="5517232"/>
            <a:ext cx="87810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/>
              <a:t>Реестры источников доходов формируются и ведутся на основе Перечня источников доходов. Таким образом, формирование Перечня является первым этапом процесса формирования Реестров источников доходов.</a:t>
            </a:r>
          </a:p>
        </p:txBody>
      </p:sp>
    </p:spTree>
    <p:extLst>
      <p:ext uri="{BB962C8B-B14F-4D97-AF65-F5344CB8AC3E}">
        <p14:creationId xmlns:p14="http://schemas.microsoft.com/office/powerpoint/2010/main" val="40803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08328" cy="586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212357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Формирование и ведение Перечня источников доходов осуществляет Федеральное Казначейство в государственной системе «Электронный бюджет». Информация, включаемая в Перечень, формируется следующими организациями:</a:t>
            </a:r>
          </a:p>
          <a:p>
            <a:pPr lvl="0"/>
            <a:r>
              <a:rPr lang="ru-RU" sz="1400" i="1" dirty="0"/>
              <a:t>главные администраторы доходов</a:t>
            </a:r>
          </a:p>
          <a:p>
            <a:pPr lvl="0"/>
            <a:r>
              <a:rPr lang="ru-RU" sz="1400" i="1" dirty="0"/>
              <a:t>финансовые органы, а также </a:t>
            </a:r>
          </a:p>
          <a:p>
            <a:pPr lvl="0"/>
            <a:r>
              <a:rPr lang="ru-RU" sz="1400" i="1" dirty="0"/>
              <a:t>территориальные внебюджетные фонды</a:t>
            </a:r>
            <a:r>
              <a:rPr lang="ru-RU" sz="1400" i="1" dirty="0" smtClean="0"/>
              <a:t>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101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2" cy="576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5356373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По результатам формирования Перечня источников доходов наступает этап формирования Реестров источников доходов. </a:t>
            </a:r>
          </a:p>
          <a:p>
            <a:r>
              <a:rPr lang="ru-RU" sz="1400" i="1" dirty="0"/>
              <a:t>Согласно Постановлению Правительства Российской Федерации 868 от 31 августа 2016 года, реестры источников доходов бюджетов субъектов Российской Федерации и местных бюджетов формируются и ведутся в государственных (муниципальных) информационных системах управления государственными и муниципальными финансами соответственно.</a:t>
            </a:r>
          </a:p>
        </p:txBody>
      </p:sp>
    </p:spTree>
    <p:extLst>
      <p:ext uri="{BB962C8B-B14F-4D97-AF65-F5344CB8AC3E}">
        <p14:creationId xmlns:p14="http://schemas.microsoft.com/office/powerpoint/2010/main" val="6381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" y="260648"/>
            <a:ext cx="8540342" cy="599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5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1037</Words>
  <Application>Microsoft Office PowerPoint</Application>
  <PresentationFormat>Экран (4:3)</PresentationFormat>
  <Paragraphs>88</Paragraphs>
  <Slides>31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Плотка</dc:creator>
  <cp:lastModifiedBy>Екатерина Плотка</cp:lastModifiedBy>
  <cp:revision>23</cp:revision>
  <dcterms:modified xsi:type="dcterms:W3CDTF">2016-11-14T10:25:57Z</dcterms:modified>
</cp:coreProperties>
</file>